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83" r:id="rId2"/>
    <p:sldId id="28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84" r:id="rId13"/>
    <p:sldId id="269" r:id="rId14"/>
    <p:sldId id="270" r:id="rId15"/>
    <p:sldId id="288" r:id="rId16"/>
    <p:sldId id="285" r:id="rId17"/>
    <p:sldId id="287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D9"/>
    <a:srgbClr val="262626"/>
    <a:srgbClr val="339933"/>
    <a:srgbClr val="333399"/>
    <a:srgbClr val="FC3D21"/>
    <a:srgbClr val="0B3D91"/>
    <a:srgbClr val="0099FF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92D47-1070-4336-B9CC-5A2DFEC19074}">
  <a:tblStyle styleId="{38A92D47-1070-4336-B9CC-5A2DFEC19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416" autoAdjust="0"/>
  </p:normalViewPr>
  <p:slideViewPr>
    <p:cSldViewPr snapToGrid="0">
      <p:cViewPr>
        <p:scale>
          <a:sx n="140" d="100"/>
          <a:sy n="140" d="100"/>
        </p:scale>
        <p:origin x="1050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1ef74eaa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1ef74eaa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965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3faf835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3faf835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53faf835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53faf835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3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504b27b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504b27b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0ee4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0ee4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0ee4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0ee4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250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0ee4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0ee4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7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0ee4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0ee4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41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0bde4495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0bde4495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1ef74ea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1ef74ea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3a2822fd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3a2822fd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fff758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fff7588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de449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de449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b3f58b7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b3f58b7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af3cee4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3af3cee4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014a12b4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014a12b4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om-jj-G/KeplerExoplanet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ander417/KeplerExopla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epler-groupa.herokuapp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https://keplerscience.arc.nasa.gov/the-kepler-space-telescope.html#:~:text=entering%20the%20telescope.-,Field%20of%20view,during%20the%20prime%20Kepler%20mission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epler-groupa.herokuapp.com/" TargetMode="Externa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4yWwNi" TargetMode="External"/><Relationship Id="rId3" Type="http://schemas.openxmlformats.org/officeDocument/2006/relationships/hyperlink" Target="https://skyandtelescope.org/astronomy-resources/right-ascension-declination-celestial-coordinates/" TargetMode="External"/><Relationship Id="rId7" Type="http://schemas.openxmlformats.org/officeDocument/2006/relationships/hyperlink" Target="https://bit.ly/2HBZvM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exoplanets.nasa.gov/resources/1022/kepler-transit-graph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BE48DC-05A6-4D59-AF16-9A8771E7A400}"/>
              </a:ext>
            </a:extLst>
          </p:cNvPr>
          <p:cNvSpPr txBox="1"/>
          <p:nvPr/>
        </p:nvSpPr>
        <p:spPr>
          <a:xfrm>
            <a:off x="706582" y="1927435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000B8-B20E-4B2B-BD20-F0C0D4196CD0}"/>
              </a:ext>
            </a:extLst>
          </p:cNvPr>
          <p:cNvSpPr txBox="1"/>
          <p:nvPr/>
        </p:nvSpPr>
        <p:spPr>
          <a:xfrm>
            <a:off x="6317673" y="2977569"/>
            <a:ext cx="2826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Forked from team project: 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https://github.com/tom-jj-G/KeplerExoplanets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University – Fu School of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Analytics 6mo Program</a:t>
            </a:r>
          </a:p>
          <a:p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role was building the ML pipeline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the ML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Teammates: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Damien </a:t>
            </a:r>
            <a:r>
              <a:rPr lang="en-US" sz="9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Priscilla Lin, Tom </a:t>
            </a:r>
            <a:r>
              <a:rPr lang="en-US" sz="9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Greff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912FD-2A68-4F66-8AFB-C3655ACF9CED}"/>
              </a:ext>
            </a:extLst>
          </p:cNvPr>
          <p:cNvCxnSpPr>
            <a:cxnSpLocks/>
          </p:cNvCxnSpPr>
          <p:nvPr/>
        </p:nvCxnSpPr>
        <p:spPr>
          <a:xfrm>
            <a:off x="706582" y="2370780"/>
            <a:ext cx="7377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8AC295-4263-4B46-AEB4-F084926F9596}"/>
              </a:ext>
            </a:extLst>
          </p:cNvPr>
          <p:cNvSpPr txBox="1"/>
          <p:nvPr/>
        </p:nvSpPr>
        <p:spPr>
          <a:xfrm>
            <a:off x="706582" y="2836289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Richard Anderson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B2DDD-603C-46B2-808D-2D88A4B3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3113288"/>
            <a:ext cx="982199" cy="1084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29D5D-9740-4CAA-8F73-BAE61A73D501}"/>
              </a:ext>
            </a:extLst>
          </p:cNvPr>
          <p:cNvSpPr txBox="1"/>
          <p:nvPr/>
        </p:nvSpPr>
        <p:spPr>
          <a:xfrm>
            <a:off x="3422072" y="2977569"/>
            <a:ext cx="28263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 updates: </a:t>
            </a:r>
          </a:p>
          <a:p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https://github.com/Rander417/KeplerExoplanet</a:t>
            </a: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pulled from CSV initially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Pickled key data 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Refactored all notebooks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6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17" y="761999"/>
            <a:ext cx="5818909" cy="42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07" y="2070745"/>
            <a:ext cx="2833257" cy="160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326F89F-AAE1-4721-934A-4B66B7A4BC10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Graphing the results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24;p18">
            <a:extLst>
              <a:ext uri="{FF2B5EF4-FFF2-40B4-BE49-F238E27FC236}">
                <a16:creationId xmlns:a16="http://schemas.microsoft.com/office/drawing/2014/main" id="{0ECCAA55-1B57-4D2D-8780-E60FF7CCB70C}"/>
              </a:ext>
            </a:extLst>
          </p:cNvPr>
          <p:cNvSpPr txBox="1"/>
          <p:nvPr/>
        </p:nvSpPr>
        <p:spPr>
          <a:xfrm>
            <a:off x="5361707" y="3601769"/>
            <a:ext cx="2833257" cy="31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Telescope’s Photometer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9" y="688777"/>
            <a:ext cx="5311749" cy="27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975" y="2299829"/>
            <a:ext cx="5197621" cy="27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-168249" y="653961"/>
            <a:ext cx="2484300" cy="50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too close…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170697" y="4385630"/>
            <a:ext cx="2433453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…and not too far!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43E70E6-3696-446A-A2ED-ACD3DBA8DCD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Habitable or Not? The Goldilocks Zone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111900" y="756175"/>
            <a:ext cx="3586500" cy="1318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Criteria:</a:t>
            </a:r>
            <a:endParaRPr sz="1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Orbital_period[days]: 200 ~ 400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Stellar_effective_temperature: &gt; 5500 ~ 6500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Stellar_radius[solar_radii]: 1 ~ 2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Stellar_surface_gravity[log10(cm/s**2)]: &gt;  4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Stellar_metallicity: &gt; 0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4059324" y="1160425"/>
            <a:ext cx="2259589" cy="753900"/>
          </a:xfrm>
          <a:prstGeom prst="rect">
            <a:avLst/>
          </a:prstGeom>
          <a:solidFill>
            <a:srgbClr val="33993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Confirmed exoplanets: </a:t>
            </a: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2291</a:t>
            </a:r>
            <a:endParaRPr sz="1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Zone: </a:t>
            </a: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52400" y="4880576"/>
            <a:ext cx="3192049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sources: https://exoplanets.nasa.gov/exoplanet-catalog/</a:t>
            </a:r>
            <a:endParaRPr sz="8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070CE26E-72B3-4FB9-A446-499EE963615C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Is the Exoplanet in the Goldilocks Zone?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0BA13-813F-4DDA-B400-DD31EADC4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" t="1919" r="1" b="1"/>
          <a:stretch/>
        </p:blipFill>
        <p:spPr>
          <a:xfrm>
            <a:off x="394079" y="2286699"/>
            <a:ext cx="1579948" cy="1194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1ED04-A526-4E90-B90E-AB82F4213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" t="1920"/>
          <a:stretch/>
        </p:blipFill>
        <p:spPr>
          <a:xfrm>
            <a:off x="2080477" y="2282751"/>
            <a:ext cx="1568531" cy="1201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7305B-795A-4977-A1E0-D7D27AE33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4"/>
          <a:stretch/>
        </p:blipFill>
        <p:spPr>
          <a:xfrm>
            <a:off x="3755458" y="2283791"/>
            <a:ext cx="1602869" cy="1197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1FAB4-438C-4271-B21E-B4B5CD757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777" y="2286829"/>
            <a:ext cx="1570027" cy="1193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543682-1B67-4F9E-84F3-B43E52A5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762" y="2286699"/>
            <a:ext cx="1559698" cy="1190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AC33C-CA05-46E0-947D-CA6ECCC0B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79" y="3567493"/>
            <a:ext cx="1579948" cy="1207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6481F-BD26-4E57-99CA-802F54199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720" y="3569174"/>
            <a:ext cx="1568531" cy="1203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34D51-09CE-45E4-8494-50C852EA87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9943" y="3567493"/>
            <a:ext cx="1602869" cy="1197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74F753-17BD-4C61-98F5-5C7355738E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4776" y="3567493"/>
            <a:ext cx="1568531" cy="1205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745578-4E4F-4B39-926E-4A0949002E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5270" y="3567493"/>
            <a:ext cx="1568531" cy="1205131"/>
          </a:xfrm>
          <a:prstGeom prst="rect">
            <a:avLst/>
          </a:prstGeom>
        </p:spPr>
      </p:pic>
      <p:sp>
        <p:nvSpPr>
          <p:cNvPr id="16" name="Google Shape;207;p25">
            <a:extLst>
              <a:ext uri="{FF2B5EF4-FFF2-40B4-BE49-F238E27FC236}">
                <a16:creationId xmlns:a16="http://schemas.microsoft.com/office/drawing/2014/main" id="{0CA9249F-F334-4E38-A5B9-CA89A80D9187}"/>
              </a:ext>
            </a:extLst>
          </p:cNvPr>
          <p:cNvSpPr txBox="1">
            <a:spLocks/>
          </p:cNvSpPr>
          <p:nvPr/>
        </p:nvSpPr>
        <p:spPr>
          <a:xfrm>
            <a:off x="6442871" y="1160425"/>
            <a:ext cx="2259589" cy="753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500"/>
              </a:spcBef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Candidate Objects: </a:t>
            </a:r>
            <a:r>
              <a:rPr lang="en-US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2186</a:t>
            </a:r>
          </a:p>
          <a:p>
            <a:pPr marL="0" indent="0">
              <a:lnSpc>
                <a:spcPct val="90000"/>
              </a:lnSpc>
              <a:spcBef>
                <a:spcPts val="500"/>
              </a:spcBef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Habitable Zone: </a:t>
            </a:r>
            <a:r>
              <a:rPr lang="en-US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</a:p>
          <a:p>
            <a:pPr marL="0" indent="0">
              <a:lnSpc>
                <a:spcPct val="90000"/>
              </a:lnSpc>
              <a:spcBef>
                <a:spcPts val="500"/>
              </a:spcBef>
              <a:buFont typeface="Arial"/>
              <a:buNone/>
            </a:pPr>
            <a:endParaRPr lang="en-US" sz="1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96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484909" y="1435700"/>
            <a:ext cx="3179618" cy="16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Takes new observations and predicts if </a:t>
            </a:r>
            <a:r>
              <a:rPr lang="en-US" sz="1150" dirty="0">
                <a:solidFill>
                  <a:schemeClr val="bg1"/>
                </a:solidFill>
                <a:latin typeface="Helvetica Neue"/>
              </a:rPr>
              <a:t>the object is an exoplanet using our ML models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120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Built with ES6/HTML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150"/>
              <a:buChar char="●"/>
            </a:pPr>
            <a:r>
              <a:rPr lang="en" sz="1150" dirty="0">
                <a:solidFill>
                  <a:schemeClr val="bg1"/>
                </a:solidFill>
                <a:latin typeface="Helvetica Neue"/>
              </a:rPr>
              <a:t>Hosted online</a:t>
            </a:r>
            <a:endParaRPr sz="1150" dirty="0">
              <a:solidFill>
                <a:schemeClr val="bg1"/>
              </a:solidFill>
              <a:latin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bg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https://kepler-groupa.herokuapp.com/</a:t>
            </a:r>
            <a:endParaRPr sz="115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3707800"/>
            <a:ext cx="3076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543" y="665019"/>
            <a:ext cx="3452536" cy="29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740" y="3692687"/>
            <a:ext cx="4174143" cy="14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B710C-C7F3-40FA-A839-75510C46ED9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Prediction web-app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947" y="1308766"/>
            <a:ext cx="938037" cy="52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843" y="1865979"/>
            <a:ext cx="17197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121" y="2229631"/>
            <a:ext cx="1081174" cy="22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286" y="1862999"/>
            <a:ext cx="2339772" cy="11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1604" y="3774413"/>
            <a:ext cx="1431136" cy="3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4819" y="2697902"/>
            <a:ext cx="1362424" cy="87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8839" y="4320671"/>
            <a:ext cx="696666" cy="46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27058" y="3927426"/>
            <a:ext cx="696668" cy="2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36999" y="1256871"/>
            <a:ext cx="749424" cy="46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18504" y="3118856"/>
            <a:ext cx="1077336" cy="45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40738" y="3364508"/>
            <a:ext cx="736901" cy="7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A51FF334-09AC-4DDA-B206-461A59943D74}"/>
              </a:ext>
            </a:extLst>
          </p:cNvPr>
          <p:cNvSpPr txBox="1"/>
          <p:nvPr/>
        </p:nvSpPr>
        <p:spPr>
          <a:xfrm>
            <a:off x="-5" y="-5824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51443-2597-47D7-A4F4-6219B062AC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6800" y="2505228"/>
            <a:ext cx="433860" cy="521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C8B648-0252-4C27-9E8D-C27F94DF23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8764" y="798870"/>
            <a:ext cx="1436816" cy="8906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731C4D-30CC-4A6F-ACD3-CF60B3727F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9441" y="2531287"/>
            <a:ext cx="1077335" cy="12793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A51FF334-09AC-4DDA-B206-461A59943D74}"/>
              </a:ext>
            </a:extLst>
          </p:cNvPr>
          <p:cNvSpPr txBox="1"/>
          <p:nvPr/>
        </p:nvSpPr>
        <p:spPr>
          <a:xfrm>
            <a:off x="-5" y="-5824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DA2CA-231A-4A04-999C-7343853A602E}"/>
              </a:ext>
            </a:extLst>
          </p:cNvPr>
          <p:cNvSpPr txBox="1"/>
          <p:nvPr/>
        </p:nvSpPr>
        <p:spPr>
          <a:xfrm>
            <a:off x="3386414" y="2217807"/>
            <a:ext cx="2371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5979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A51FF334-09AC-4DDA-B206-461A59943D74}"/>
              </a:ext>
            </a:extLst>
          </p:cNvPr>
          <p:cNvSpPr txBox="1"/>
          <p:nvPr/>
        </p:nvSpPr>
        <p:spPr>
          <a:xfrm>
            <a:off x="-5" y="-5824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change-log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216;p26">
            <a:extLst>
              <a:ext uri="{FF2B5EF4-FFF2-40B4-BE49-F238E27FC236}">
                <a16:creationId xmlns:a16="http://schemas.microsoft.com/office/drawing/2014/main" id="{0DDC536E-0CB1-4F60-B407-D61BF0F64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4909" y="1435700"/>
            <a:ext cx="3179618" cy="16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150" u="sng" dirty="0">
                <a:solidFill>
                  <a:schemeClr val="bg1"/>
                </a:solidFill>
                <a:latin typeface="Helvetica Neue"/>
              </a:rPr>
              <a:t>Back-end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pulled from 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Pickled key data sets for use across notebooks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Refactored all notebooks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plots updated to </a:t>
            </a:r>
            <a:r>
              <a:rPr lang="en-US" sz="11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plotly</a:t>
            </a:r>
            <a:endParaRPr lang="en-US" sz="11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150" dirty="0">
              <a:solidFill>
                <a:schemeClr val="bg1"/>
              </a:solidFill>
              <a:latin typeface="Helvetica Neue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150" dirty="0">
              <a:solidFill>
                <a:schemeClr val="bg1"/>
              </a:solidFill>
              <a:latin typeface="Helvetica Neue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endParaRPr sz="115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9" name="Google Shape;216;p26">
            <a:extLst>
              <a:ext uri="{FF2B5EF4-FFF2-40B4-BE49-F238E27FC236}">
                <a16:creationId xmlns:a16="http://schemas.microsoft.com/office/drawing/2014/main" id="{97002AE8-5143-405B-A267-D9398BB6C8AF}"/>
              </a:ext>
            </a:extLst>
          </p:cNvPr>
          <p:cNvSpPr txBox="1">
            <a:spLocks/>
          </p:cNvSpPr>
          <p:nvPr/>
        </p:nvSpPr>
        <p:spPr>
          <a:xfrm>
            <a:off x="4042425" y="1435700"/>
            <a:ext cx="3179618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u="sng" dirty="0">
                <a:solidFill>
                  <a:schemeClr val="bg1"/>
                </a:solidFill>
                <a:latin typeface="Helvetica Neue"/>
              </a:rPr>
              <a:t>Front-end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presentation</a:t>
            </a:r>
            <a:endParaRPr lang="en-US" sz="1100" dirty="0">
              <a:solidFill>
                <a:schemeClr val="bg1"/>
              </a:solidFill>
              <a:latin typeface="Helvetica Neue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150" dirty="0">
              <a:solidFill>
                <a:schemeClr val="bg1"/>
              </a:solidFill>
              <a:latin typeface="Helvetica Neue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150" dirty="0">
              <a:solidFill>
                <a:schemeClr val="bg1"/>
              </a:solidFill>
              <a:latin typeface="Helvetica Neue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endParaRPr lang="en-US" sz="1150"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102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A51FF334-09AC-4DDA-B206-461A59943D74}"/>
              </a:ext>
            </a:extLst>
          </p:cNvPr>
          <p:cNvSpPr txBox="1"/>
          <p:nvPr/>
        </p:nvSpPr>
        <p:spPr>
          <a:xfrm>
            <a:off x="-5" y="-5824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Scope 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27B3-D90B-4E61-8015-C7F6A025845D}"/>
              </a:ext>
            </a:extLst>
          </p:cNvPr>
          <p:cNvSpPr txBox="1"/>
          <p:nvPr/>
        </p:nvSpPr>
        <p:spPr>
          <a:xfrm>
            <a:off x="468172" y="1496537"/>
            <a:ext cx="2515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Handling nulls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-  </a:t>
            </a:r>
            <a:r>
              <a:rPr lang="en-US" sz="105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 in progress</a:t>
            </a:r>
            <a:endParaRPr lang="en-US" sz="105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1C897-4560-486D-B009-48AC8DC2F5EA}"/>
              </a:ext>
            </a:extLst>
          </p:cNvPr>
          <p:cNvSpPr txBox="1"/>
          <p:nvPr/>
        </p:nvSpPr>
        <p:spPr>
          <a:xfrm>
            <a:off x="468172" y="2692401"/>
            <a:ext cx="2673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cap="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Conversion to 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7C3F4-AEF6-4866-99C9-4BD3A0D5683F}"/>
              </a:ext>
            </a:extLst>
          </p:cNvPr>
          <p:cNvSpPr txBox="1"/>
          <p:nvPr/>
        </p:nvSpPr>
        <p:spPr>
          <a:xfrm>
            <a:off x="3243122" y="1496536"/>
            <a:ext cx="2045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Tuning -  </a:t>
            </a:r>
            <a:r>
              <a:rPr lang="en-US" sz="105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 in progress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22191-3F84-469F-9F6D-0FD187D7B406}"/>
              </a:ext>
            </a:extLst>
          </p:cNvPr>
          <p:cNvSpPr txBox="1"/>
          <p:nvPr/>
        </p:nvSpPr>
        <p:spPr>
          <a:xfrm>
            <a:off x="3243122" y="2692401"/>
            <a:ext cx="1755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Habitable Zone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Filtering Model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5DE34-DD83-43CF-BE98-801158F99ED1}"/>
              </a:ext>
            </a:extLst>
          </p:cNvPr>
          <p:cNvSpPr txBox="1"/>
          <p:nvPr/>
        </p:nvSpPr>
        <p:spPr>
          <a:xfrm>
            <a:off x="6245356" y="1100889"/>
            <a:ext cx="1788269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85BFE-09F3-48BF-9293-6FD0A221E9F0}"/>
              </a:ext>
            </a:extLst>
          </p:cNvPr>
          <p:cNvSpPr txBox="1"/>
          <p:nvPr/>
        </p:nvSpPr>
        <p:spPr>
          <a:xfrm>
            <a:off x="468172" y="1100889"/>
            <a:ext cx="4994022" cy="3077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2C407-0C45-4A65-8D34-30E0F60050C7}"/>
              </a:ext>
            </a:extLst>
          </p:cNvPr>
          <p:cNvSpPr txBox="1"/>
          <p:nvPr/>
        </p:nvSpPr>
        <p:spPr>
          <a:xfrm>
            <a:off x="6245356" y="1489610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11938-3251-409B-9F3E-260B252C2061}"/>
              </a:ext>
            </a:extLst>
          </p:cNvPr>
          <p:cNvSpPr txBox="1"/>
          <p:nvPr/>
        </p:nvSpPr>
        <p:spPr>
          <a:xfrm>
            <a:off x="6245356" y="2028712"/>
            <a:ext cx="26645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Hosted on </a:t>
            </a:r>
            <a:r>
              <a:rPr lang="en-US" sz="105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Heroko</a:t>
            </a:r>
            <a:r>
              <a:rPr lang="en-US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 </a:t>
            </a:r>
            <a:r>
              <a:rPr lang="en-US" sz="105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 in progress</a:t>
            </a:r>
            <a:endParaRPr lang="en-US" sz="105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28AACA-3A3A-41BC-9C7F-11C1F787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4" y="1687728"/>
            <a:ext cx="157023" cy="1781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BB99DE0-14C5-402A-929A-CAAFA2DE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08" y="2393612"/>
            <a:ext cx="157023" cy="1781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ED698B-46D3-48CC-8178-23A294F9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4" y="3025651"/>
            <a:ext cx="157023" cy="1781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2E206E3-67D1-4BED-9A8D-8A415064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4" y="3228563"/>
            <a:ext cx="157023" cy="1781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7B6F023-CACA-4686-BAA2-AAA8B9A8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52" y="2201802"/>
            <a:ext cx="157023" cy="1781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738CC73-7E43-43AE-A25A-FEEBABB62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821" y="1686694"/>
            <a:ext cx="157023" cy="1781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D3C21F-F6E3-4B71-8221-25493AF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4" y="1825196"/>
            <a:ext cx="157023" cy="1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9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Mission Overview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5691" y="1381677"/>
            <a:ext cx="1894882" cy="20065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545957" y="3888874"/>
            <a:ext cx="3360900" cy="101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Kepler Telescope’s photometer consists of 21 CCD modules, each with two 2200x1024 pixel CCDs for a grand total of 94.6 million active pixels.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6"/>
              </a:rPr>
              <a:t>https://keplerscience.arc.nasa.gov/the-kepler-space-telescope.html#:~:text=entering%20the%20telescope.-,Field%20of%20view,during%20the%20prime%20Kepler%20mission</a:t>
            </a:r>
            <a:endParaRPr lang="en-US" sz="800" i="1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087748" y="1023854"/>
            <a:ext cx="2220646" cy="3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Kepler Field of View (FOV)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AF709-5AE9-4206-BE04-EBB0620DE8A7}"/>
              </a:ext>
            </a:extLst>
          </p:cNvPr>
          <p:cNvSpPr txBox="1"/>
          <p:nvPr/>
        </p:nvSpPr>
        <p:spPr>
          <a:xfrm>
            <a:off x="787916" y="4384208"/>
            <a:ext cx="38269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u="sng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https://www.nasa.gov/mission_pages/kepler/overview/index.html</a:t>
            </a:r>
            <a:endParaRPr lang="en-US" sz="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DC43C-218D-4DDD-BC6B-744E0960E0BA}"/>
              </a:ext>
            </a:extLst>
          </p:cNvPr>
          <p:cNvSpPr txBox="1"/>
          <p:nvPr/>
        </p:nvSpPr>
        <p:spPr>
          <a:xfrm>
            <a:off x="5683702" y="3388251"/>
            <a:ext cx="30287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800" i="1" u="sng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https://www.nasa.gov/mission_pages/kepler/overview/index.html</a:t>
            </a:r>
          </a:p>
        </p:txBody>
      </p:sp>
      <p:pic>
        <p:nvPicPr>
          <p:cNvPr id="5" name="Video (11-3-2020 11-09-36 AM) front">
            <a:hlinkClick r:id="" action="ppaction://media"/>
            <a:extLst>
              <a:ext uri="{FF2B5EF4-FFF2-40B4-BE49-F238E27FC236}">
                <a16:creationId xmlns:a16="http://schemas.microsoft.com/office/drawing/2014/main" id="{61944A2B-F301-4F65-93C2-453C621E4C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269" y="1830823"/>
            <a:ext cx="4436287" cy="2529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C29F1A-5782-43E5-AF7C-D6F9DEE6EEAC}"/>
              </a:ext>
            </a:extLst>
          </p:cNvPr>
          <p:cNvSpPr txBox="1"/>
          <p:nvPr/>
        </p:nvSpPr>
        <p:spPr>
          <a:xfrm>
            <a:off x="382999" y="1276826"/>
            <a:ext cx="46368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“Designed to survey our region of the Milky Way galaxy to discover hundreds of Earth-size and smaller planets in or near the habitable zone and determine the fraction of the hundreds of billions of stars in our galaxy that might have such planets.”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7F4BF-FAA7-4680-A4D5-8C94768CE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220" y="1377729"/>
            <a:ext cx="1635057" cy="19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8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5" y="1244787"/>
            <a:ext cx="2732650" cy="218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69" y="1552127"/>
            <a:ext cx="2732651" cy="15256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894508" y="2074096"/>
            <a:ext cx="1018686" cy="28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latin typeface="Calibri"/>
                <a:ea typeface="Calibri"/>
                <a:cs typeface="Calibri"/>
                <a:sym typeface="Calibri"/>
              </a:rPr>
              <a:t>6 clusters found</a:t>
            </a:r>
            <a:endParaRPr sz="10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70725" y="1057701"/>
            <a:ext cx="2732650" cy="178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Is the Object of Interest an Exoplanet?</a:t>
            </a:r>
            <a:endParaRPr sz="1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378" y="3345600"/>
            <a:ext cx="3337243" cy="17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205671" y="1367253"/>
            <a:ext cx="2732650" cy="2035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Does EDA reveal interesting groupings?</a:t>
            </a:r>
            <a:endParaRPr sz="1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240617" y="1057701"/>
            <a:ext cx="2667075" cy="1840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Can future observers use our models?</a:t>
            </a:r>
            <a:endParaRPr sz="1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07808" y="3792387"/>
            <a:ext cx="273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https://kepler-groupa.herokuapp.com/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903375" y="3121980"/>
            <a:ext cx="3337243" cy="2254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Is the exoplanet in the habitable zone?</a:t>
            </a:r>
            <a:endParaRPr sz="12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620" y="1244787"/>
            <a:ext cx="2667075" cy="26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1874585A-F932-4554-947E-A15893201664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B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 Questions</a:t>
            </a:r>
            <a:endParaRPr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E4CCBE-7CCB-492A-975D-F95EB17761B5}"/>
              </a:ext>
            </a:extLst>
          </p:cNvPr>
          <p:cNvSpPr/>
          <p:nvPr/>
        </p:nvSpPr>
        <p:spPr>
          <a:xfrm>
            <a:off x="4176610" y="833169"/>
            <a:ext cx="4392423" cy="2066306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9ECF3-C0BB-42A3-B31F-7C17E90681EE}"/>
              </a:ext>
            </a:extLst>
          </p:cNvPr>
          <p:cNvSpPr/>
          <p:nvPr/>
        </p:nvSpPr>
        <p:spPr>
          <a:xfrm>
            <a:off x="4176610" y="3051217"/>
            <a:ext cx="4392423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AF623-8900-4895-8C2D-15FE6CA91276}"/>
              </a:ext>
            </a:extLst>
          </p:cNvPr>
          <p:cNvSpPr/>
          <p:nvPr/>
        </p:nvSpPr>
        <p:spPr>
          <a:xfrm>
            <a:off x="529076" y="833169"/>
            <a:ext cx="3513741" cy="20663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ABC27-1900-41A9-A148-C28D9451BD74}"/>
              </a:ext>
            </a:extLst>
          </p:cNvPr>
          <p:cNvSpPr/>
          <p:nvPr/>
        </p:nvSpPr>
        <p:spPr>
          <a:xfrm>
            <a:off x="521970" y="3051217"/>
            <a:ext cx="3513741" cy="2045857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5853648" y="2487766"/>
            <a:ext cx="2382881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https://skyandtelescope.org/astronomy-resources/right-ascension-declination-celestial-coordinates/</a:t>
            </a: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25" y="3608191"/>
            <a:ext cx="1740614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13046" y="2981324"/>
            <a:ext cx="3531591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TRANSIT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When one object crosses in front of another in space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433579" y="4733775"/>
            <a:ext cx="143551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https://exoplanets.nasa.gov/resources/1022/kepler-transit-graph/</a:t>
            </a:r>
            <a:endParaRPr sz="700"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86" y="3544120"/>
            <a:ext cx="2437295" cy="14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176610" y="2981325"/>
            <a:ext cx="2653680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FLUX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star's apparent brightness</a:t>
            </a:r>
            <a:endParaRPr sz="12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604835" y="4675275"/>
            <a:ext cx="1291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https://bit.ly/2HBZvM3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https://bit.ly/34yWwNi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176610" y="801927"/>
            <a:ext cx="2382881" cy="31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CELESTIAL COORDINATES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7421" y="1185446"/>
            <a:ext cx="1625045" cy="16296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43089" y="801927"/>
            <a:ext cx="3292952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Astrophysics terminology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Cryptic acronyms &amp; abbreviations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Koi_tce_delivname, koi_fpflag_nt...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Dense reference material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10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382 pages! 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9693" y="1946653"/>
            <a:ext cx="116074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821AF4E0-44AB-425D-BEC8-E6AFAFCC4256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40D0F-1369-4620-AEF2-D1A9F277C6D2}"/>
              </a:ext>
            </a:extLst>
          </p:cNvPr>
          <p:cNvSpPr txBox="1"/>
          <p:nvPr/>
        </p:nvSpPr>
        <p:spPr>
          <a:xfrm>
            <a:off x="5922466" y="1278140"/>
            <a:ext cx="2681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Declination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corresponds to latitude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Right Ascension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to longitude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6FBBF-0F5E-4E4B-A10B-6BBFCCCA1FDD}"/>
              </a:ext>
            </a:extLst>
          </p:cNvPr>
          <p:cNvSpPr txBox="1"/>
          <p:nvPr/>
        </p:nvSpPr>
        <p:spPr>
          <a:xfrm>
            <a:off x="2500739" y="3787098"/>
            <a:ext cx="153497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effectLst/>
                <a:latin typeface="Helvetica Neue"/>
              </a:rPr>
              <a:t>Transits by terrestrial planets produce a small change in a star's brightness of about 1/10,000 (100 parts per million, ppm), lasting for 2 to 16 hours.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Google Shape;179;p22">
            <a:extLst>
              <a:ext uri="{FF2B5EF4-FFF2-40B4-BE49-F238E27FC236}">
                <a16:creationId xmlns:a16="http://schemas.microsoft.com/office/drawing/2014/main" id="{0FDFAB96-C700-4338-B660-3B55FB07A8A2}"/>
              </a:ext>
            </a:extLst>
          </p:cNvPr>
          <p:cNvSpPr/>
          <p:nvPr/>
        </p:nvSpPr>
        <p:spPr>
          <a:xfrm rot="16200000">
            <a:off x="3872616" y="1752073"/>
            <a:ext cx="503100" cy="1696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79;p22">
            <a:extLst>
              <a:ext uri="{FF2B5EF4-FFF2-40B4-BE49-F238E27FC236}">
                <a16:creationId xmlns:a16="http://schemas.microsoft.com/office/drawing/2014/main" id="{7B63F2C5-74E4-4F37-AB3C-A1A6E163F360}"/>
              </a:ext>
            </a:extLst>
          </p:cNvPr>
          <p:cNvSpPr/>
          <p:nvPr/>
        </p:nvSpPr>
        <p:spPr>
          <a:xfrm>
            <a:off x="6121271" y="2882554"/>
            <a:ext cx="503100" cy="1696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79;p22">
            <a:extLst>
              <a:ext uri="{FF2B5EF4-FFF2-40B4-BE49-F238E27FC236}">
                <a16:creationId xmlns:a16="http://schemas.microsoft.com/office/drawing/2014/main" id="{AD160E76-84A6-4FDD-A136-99293A8E0976}"/>
              </a:ext>
            </a:extLst>
          </p:cNvPr>
          <p:cNvSpPr/>
          <p:nvPr/>
        </p:nvSpPr>
        <p:spPr>
          <a:xfrm rot="5400000">
            <a:off x="3862727" y="3974075"/>
            <a:ext cx="503100" cy="1696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182482" y="877861"/>
            <a:ext cx="4653536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Generally clean combination of numerical and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Large number of nulls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Two Ys?!?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Unbalanced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38B02035-56F3-45E2-9D89-2A9430F43301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EDA &amp; Preprocessing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302" y="91827"/>
            <a:ext cx="2021987" cy="495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6B743-ABEF-40F6-8BB0-AC8F8ADD9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41" y="1686608"/>
            <a:ext cx="5047597" cy="3365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311700" y="1069341"/>
            <a:ext cx="6245700" cy="1316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40k+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Null cells across 10k rows &amp; 50 columns of data (500k cells)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363 </a:t>
            </a:r>
            <a:r>
              <a:rPr lang="en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rows with nulls after cleaning (including dropping +/- error columns)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20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decided to drop the nulls due to their small volume &amp; results of imputing</a:t>
            </a: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800" y="817418"/>
            <a:ext cx="2116450" cy="9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16665"/>
          <a:stretch/>
        </p:blipFill>
        <p:spPr>
          <a:xfrm>
            <a:off x="311700" y="3312590"/>
            <a:ext cx="4978970" cy="71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16328"/>
          <a:stretch/>
        </p:blipFill>
        <p:spPr>
          <a:xfrm>
            <a:off x="1099175" y="3675445"/>
            <a:ext cx="5281813" cy="71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6">
            <a:alphaModFix/>
          </a:blip>
          <a:srcRect b="21815"/>
          <a:stretch/>
        </p:blipFill>
        <p:spPr>
          <a:xfrm>
            <a:off x="2979485" y="4013057"/>
            <a:ext cx="5242500" cy="71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2129300" y="3243628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036075" y="3603376"/>
            <a:ext cx="873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E599"/>
                </a:solidFill>
              </a:rPr>
              <a:t>Median</a:t>
            </a:r>
            <a:endParaRPr b="1" dirty="0">
              <a:solidFill>
                <a:srgbClr val="FFE599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213000" y="3950213"/>
            <a:ext cx="697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E599"/>
                </a:solidFill>
              </a:rPr>
              <a:t>Mode</a:t>
            </a:r>
            <a:endParaRPr b="1">
              <a:solidFill>
                <a:srgbClr val="FFE599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11699" y="2974979"/>
            <a:ext cx="2819427" cy="3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Impute methods evaluated: 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9800" y="1847950"/>
            <a:ext cx="2116450" cy="21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B6E10-E0C2-4B98-9F73-43D043ABAD75}"/>
              </a:ext>
            </a:extLst>
          </p:cNvPr>
          <p:cNvSpPr txBox="1"/>
          <p:nvPr/>
        </p:nvSpPr>
        <p:spPr>
          <a:xfrm>
            <a:off x="103909" y="4405288"/>
            <a:ext cx="2875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 had a negative f1 impact while Mean &amp; Median had no discernable impact</a:t>
            </a:r>
          </a:p>
        </p:txBody>
      </p:sp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A66550F8-E28A-41DE-84B7-175BBBC327DB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Handling Null Values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316782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Correlation Matrix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254687" y="2651084"/>
            <a:ext cx="1991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Coefficient Graph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073952" y="2651084"/>
            <a:ext cx="2546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Sequential Feature Selection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870861"/>
            <a:ext cx="91440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Which target? 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Kepler Disposition vs Exoplanet Archive Disposition (EAD)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chose EAD as it was the result of the most recent NASA analysis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ML models had a 99% f1 with kepler disposition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analyzed our features using the methods below</a:t>
            </a:r>
            <a:endParaRPr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"Sequential Feature Selection” is part of the mlxtend library - programmatically analyzes feature combinations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9" y="3067934"/>
            <a:ext cx="2905347" cy="9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275" y="3067922"/>
            <a:ext cx="2764225" cy="133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504199" y="4268733"/>
            <a:ext cx="2306632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Future options</a:t>
            </a:r>
            <a:endParaRPr sz="105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Variance Inflation Factor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Multicollinearity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0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Lasso regression</a:t>
            </a:r>
            <a:endParaRPr sz="10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4196CA5C-1EFC-4880-B936-6EA366C489C3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ature Analysis &amp; A Tale of Two Ys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91B24-9A2D-4942-BC5A-E945B85C9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64" y="3071730"/>
            <a:ext cx="2177405" cy="16330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0D2C8D0-E704-4382-A234-3FC6DECE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93" y="897374"/>
            <a:ext cx="4210215" cy="2995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924E3-992B-4A9B-B26A-DE744673A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2" y="897374"/>
            <a:ext cx="3866986" cy="2995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0E3F-0954-47BF-8AF1-7A01AB4E0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06" r="8742" b="5795"/>
          <a:stretch/>
        </p:blipFill>
        <p:spPr>
          <a:xfrm>
            <a:off x="422192" y="1100384"/>
            <a:ext cx="1046198" cy="573208"/>
          </a:xfrm>
          <a:prstGeom prst="rect">
            <a:avLst/>
          </a:prstGeom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237356D2-6C7F-4FF4-BAB9-15A8C7E74242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07029-5EEC-4F46-A133-47504226A1C8}"/>
              </a:ext>
            </a:extLst>
          </p:cNvPr>
          <p:cNvSpPr txBox="1"/>
          <p:nvPr/>
        </p:nvSpPr>
        <p:spPr>
          <a:xfrm>
            <a:off x="615695" y="1179969"/>
            <a:ext cx="817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elbow at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18D60-1514-4C1A-94F4-52EFA3D19398}"/>
              </a:ext>
            </a:extLst>
          </p:cNvPr>
          <p:cNvSpPr txBox="1"/>
          <p:nvPr/>
        </p:nvSpPr>
        <p:spPr>
          <a:xfrm>
            <a:off x="348002" y="3892550"/>
            <a:ext cx="3866985" cy="997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 the three most important features, most objects have: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transit depth &lt;20,000 parts/million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transit signal-to-lose &lt;2000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stellar radius &lt;20 solar radii</a:t>
            </a:r>
          </a:p>
        </p:txBody>
      </p:sp>
      <p:sp>
        <p:nvSpPr>
          <p:cNvPr id="10" name="Google Shape;125;p18">
            <a:extLst>
              <a:ext uri="{FF2B5EF4-FFF2-40B4-BE49-F238E27FC236}">
                <a16:creationId xmlns:a16="http://schemas.microsoft.com/office/drawing/2014/main" id="{9497546F-68E6-4784-90BD-66A2C166304B}"/>
              </a:ext>
            </a:extLst>
          </p:cNvPr>
          <p:cNvSpPr txBox="1"/>
          <p:nvPr/>
        </p:nvSpPr>
        <p:spPr>
          <a:xfrm>
            <a:off x="4511592" y="3892549"/>
            <a:ext cx="4210215" cy="124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0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(6) clusters after using a new elbow curve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05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0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36% of the information is lost reducing four dimensions to two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05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0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Confirmation that most of the data is consistent/homogeneous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6BD288-0D74-4314-B327-8F07114A4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592" y="1100384"/>
            <a:ext cx="1040634" cy="5946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44958F-E240-4BF3-A30C-7F974413C3A4}"/>
              </a:ext>
            </a:extLst>
          </p:cNvPr>
          <p:cNvSpPr txBox="1"/>
          <p:nvPr/>
        </p:nvSpPr>
        <p:spPr>
          <a:xfrm>
            <a:off x="7218448" y="1179969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elbow at 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939" y="1666415"/>
            <a:ext cx="2889279" cy="102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339" y="3788964"/>
            <a:ext cx="2889275" cy="10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776" y="1723040"/>
            <a:ext cx="3634649" cy="6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363287" y="921015"/>
            <a:ext cx="4058583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- 83%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since our questions are categorical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Weaker results  likely due to unbalanced data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364276" y="3252190"/>
            <a:ext cx="3905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GRADIENT BOOSTED TREES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- 90%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Chosen to better handle the data imbalance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4835237" y="921015"/>
            <a:ext cx="4121727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- 90%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Alternative to better handle the data imbalance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709983" y="2760490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396314" y="2760490"/>
            <a:ext cx="503100" cy="49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941364" y="3238298"/>
            <a:ext cx="3295163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DEEP NEURAL NETWORK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- 84% f1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Uses relu and softmax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 rot="-8416389">
            <a:off x="4101740" y="1874527"/>
            <a:ext cx="401859" cy="1707613"/>
          </a:xfrm>
          <a:prstGeom prst="downArrow">
            <a:avLst>
              <a:gd name="adj1" fmla="val 36153"/>
              <a:gd name="adj2" fmla="val 79496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4948" y="3775072"/>
            <a:ext cx="3067994" cy="10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BD2B534D-5E0A-444C-A422-A8E80D9A5F68}"/>
              </a:ext>
            </a:extLst>
          </p:cNvPr>
          <p:cNvSpPr txBox="1"/>
          <p:nvPr/>
        </p:nvSpPr>
        <p:spPr>
          <a:xfrm>
            <a:off x="0" y="1680"/>
            <a:ext cx="9144000" cy="5727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Supervised Machine Learni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ng</a:t>
            </a: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6271</TotalTime>
  <Words>928</Words>
  <Application>Microsoft Office PowerPoint</Application>
  <PresentationFormat>On-screen Show (16:9)</PresentationFormat>
  <Paragraphs>163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Helvetica Neue</vt:lpstr>
      <vt:lpstr>Segoe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</dc:creator>
  <cp:lastModifiedBy>Richard Anderson</cp:lastModifiedBy>
  <cp:revision>99</cp:revision>
  <dcterms:modified xsi:type="dcterms:W3CDTF">2020-11-04T02:49:09Z</dcterms:modified>
</cp:coreProperties>
</file>